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13"/>
  </p:notesMasterIdLst>
  <p:handoutMasterIdLst>
    <p:handoutMasterId r:id="rId14"/>
  </p:handoutMasterIdLst>
  <p:sldIdLst>
    <p:sldId id="256" r:id="rId5"/>
    <p:sldId id="300" r:id="rId6"/>
    <p:sldId id="306" r:id="rId7"/>
    <p:sldId id="301" r:id="rId8"/>
    <p:sldId id="302" r:id="rId9"/>
    <p:sldId id="303" r:id="rId10"/>
    <p:sldId id="304" r:id="rId11"/>
    <p:sldId id="305" r:id="rId12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EA68FB-86AE-1C48-AB32-65183D024A5F}" v="1" dt="2026-06-08T14:20:15.6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89" autoAdjust="0"/>
    <p:restoredTop sz="95161" autoAdjust="0"/>
  </p:normalViewPr>
  <p:slideViewPr>
    <p:cSldViewPr snapToGrid="0" showGuides="1">
      <p:cViewPr varScale="1">
        <p:scale>
          <a:sx n="120" d="100"/>
          <a:sy n="120" d="100"/>
        </p:scale>
        <p:origin x="376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semir, Kay" userId="054400b3-7951-40c1-99c2-2a9da969a883" providerId="ADAL" clId="{C4AC3270-B16A-549E-93BE-6F71785770FC}"/>
    <pc:docChg chg="custSel delSld modSld modShowInfo">
      <pc:chgData name="Kasemir, Kay" userId="054400b3-7951-40c1-99c2-2a9da969a883" providerId="ADAL" clId="{C4AC3270-B16A-549E-93BE-6F71785770FC}" dt="2026-06-19T13:41:07.844" v="356" actId="2744"/>
      <pc:docMkLst>
        <pc:docMk/>
      </pc:docMkLst>
      <pc:sldChg chg="addSp modSp mod">
        <pc:chgData name="Kasemir, Kay" userId="054400b3-7951-40c1-99c2-2a9da969a883" providerId="ADAL" clId="{C4AC3270-B16A-549E-93BE-6F71785770FC}" dt="2026-06-08T14:21:05.508" v="355" actId="114"/>
        <pc:sldMkLst>
          <pc:docMk/>
          <pc:sldMk cId="3374180396" sldId="304"/>
        </pc:sldMkLst>
        <pc:spChg chg="add mod">
          <ac:chgData name="Kasemir, Kay" userId="054400b3-7951-40c1-99c2-2a9da969a883" providerId="ADAL" clId="{C4AC3270-B16A-549E-93BE-6F71785770FC}" dt="2026-06-08T14:21:05.508" v="355" actId="114"/>
          <ac:spMkLst>
            <pc:docMk/>
            <pc:sldMk cId="3374180396" sldId="304"/>
            <ac:spMk id="3" creationId="{68187A7B-E735-45A8-A95B-F07F0648DB45}"/>
          </ac:spMkLst>
        </pc:spChg>
        <pc:picChg chg="mod">
          <ac:chgData name="Kasemir, Kay" userId="054400b3-7951-40c1-99c2-2a9da969a883" providerId="ADAL" clId="{C4AC3270-B16A-549E-93BE-6F71785770FC}" dt="2026-06-08T14:20:14.510" v="291" actId="1076"/>
          <ac:picMkLst>
            <pc:docMk/>
            <pc:sldMk cId="3374180396" sldId="304"/>
            <ac:picMk id="21" creationId="{C2074AB4-EFF0-CC03-CC37-82269630ED97}"/>
          </ac:picMkLst>
        </pc:picChg>
        <pc:cxnChg chg="mod">
          <ac:chgData name="Kasemir, Kay" userId="054400b3-7951-40c1-99c2-2a9da969a883" providerId="ADAL" clId="{C4AC3270-B16A-549E-93BE-6F71785770FC}" dt="2026-06-08T14:20:14.510" v="291" actId="1076"/>
          <ac:cxnSpMkLst>
            <pc:docMk/>
            <pc:sldMk cId="3374180396" sldId="304"/>
            <ac:cxnSpMk id="31" creationId="{89B32D30-8963-0385-CE3F-437F109BBDE4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6/19/26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6/19/26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95A329E-A9A2-E149-9CDD-03DAF92C0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E7B1543-14D8-A941-AF62-9CE3736655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2567238-4D22-9C4C-863E-90B8E166BB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6DB211-F94D-644A-8C58-020193A03AAA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010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010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C0632-ACDA-4D24-A2CC-14539B91BC5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4B06D67-5A3B-714E-90C1-66A7825D67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C5867-1737-E84C-B42D-608A49EBBAA6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B83B09-CF3A-4A36-84C0-D32086A13DE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3EE01FD-138D-4943-8801-4849D54F7C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5840756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585" y="1435551"/>
            <a:ext cx="5840415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583867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584" y="948037"/>
            <a:ext cx="584041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0804" y="966165"/>
            <a:ext cx="5815195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0804" y="1517523"/>
            <a:ext cx="5815195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7344" y="966165"/>
            <a:ext cx="5811876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7344" y="1517523"/>
            <a:ext cx="5811876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2737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171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35551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000" y="966165"/>
            <a:ext cx="3833880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3833880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12016" y="966165"/>
            <a:ext cx="3831692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19831" y="1517904"/>
            <a:ext cx="3831692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37939" y="966165"/>
            <a:ext cx="3797323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45754" y="1517904"/>
            <a:ext cx="3797323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936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521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816" y="966459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914400" indent="-227013">
              <a:lnSpc>
                <a:spcPct val="90000"/>
              </a:lnSpc>
              <a:buFont typeface="Century Gothic" panose="020B0502020202020204" pitchFamily="34" charset="0"/>
              <a:buChar char="•"/>
              <a:tabLst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3916" y="969264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30537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lnSpc>
                <a:spcPct val="90000"/>
              </a:lnSpc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04922" y="969264"/>
            <a:ext cx="2868091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2498" y="969264"/>
            <a:ext cx="2879502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3193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697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5B76B085-C104-2A42-8A31-4445D0F2847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736" r:id="rId4"/>
    <p:sldLayoutId id="2147483663" r:id="rId5"/>
    <p:sldLayoutId id="2147483685" r:id="rId6"/>
    <p:sldLayoutId id="2147483750" r:id="rId7"/>
    <p:sldLayoutId id="2147483755" r:id="rId8"/>
    <p:sldLayoutId id="2147483754" r:id="rId9"/>
    <p:sldLayoutId id="2147483667" r:id="rId10"/>
    <p:sldLayoutId id="2147483725" r:id="rId11"/>
    <p:sldLayoutId id="2147483756" r:id="rId12"/>
    <p:sldLayoutId id="2147483678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controlssoftware.sns.ornl.gov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https://controlssoftware.sns.ornl.gov/dbwr/" TargetMode="External"/><Relationship Id="rId7" Type="http://schemas.openxmlformats.org/officeDocument/2006/relationships/image" Target="../media/image31.png"/><Relationship Id="rId2" Type="http://schemas.openxmlformats.org/officeDocument/2006/relationships/hyperlink" Target="https://controlssoftware.sns.ornl.gov/wed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800C1-4BD0-4441-9F02-CABA00D22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2"/>
            <a:ext cx="8678194" cy="535531"/>
          </a:xfrm>
        </p:spPr>
        <p:txBody>
          <a:bodyPr/>
          <a:lstStyle/>
          <a:p>
            <a:r>
              <a:rPr lang="en-US" dirty="0"/>
              <a:t>CS-Studio </a:t>
            </a:r>
            <a:r>
              <a:rPr lang="en-US"/>
              <a:t>at SNS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112E8D-8CA8-4596-914D-BD6FE69564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Kay Kasemir</a:t>
            </a:r>
          </a:p>
          <a:p>
            <a:endParaRPr lang="en-US" dirty="0"/>
          </a:p>
          <a:p>
            <a:r>
              <a:rPr lang="en-US" dirty="0"/>
              <a:t>July 2026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182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6C8AA-0497-B881-DF16-114418043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SNS Version of CSS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FB50F-8084-9432-EBB2-1384ED426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4" y="1020726"/>
            <a:ext cx="11598633" cy="2052083"/>
          </a:xfrm>
        </p:spPr>
        <p:txBody>
          <a:bodyPr/>
          <a:lstStyle/>
          <a:p>
            <a:r>
              <a:rPr lang="en-US" dirty="0"/>
              <a:t>Provided in Central Control Room and at Beamlines</a:t>
            </a:r>
          </a:p>
          <a:p>
            <a:r>
              <a:rPr lang="en-US" dirty="0"/>
              <a:t>For read-only usage from ORNL network (your office):</a:t>
            </a:r>
          </a:p>
          <a:p>
            <a:pPr marL="398463" lvl="1" indent="0">
              <a:buNone/>
            </a:pPr>
            <a:r>
              <a:rPr lang="en-US" dirty="0">
                <a:hlinkClick r:id="rId2"/>
              </a:rPr>
              <a:t>https://controlssoftware.sns.ornl.gov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CS-Studio </a:t>
            </a:r>
            <a:r>
              <a:rPr lang="en-US" dirty="0">
                <a:sym typeface="Wingdings" pitchFamily="2" charset="2"/>
              </a:rPr>
              <a:t> ORNL/SNS/HFIR</a:t>
            </a: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3C70D3-B5BD-056D-C8A7-79CA706B6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12" y="3363875"/>
            <a:ext cx="3915010" cy="3423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AB5727-15C1-2800-CA50-2C0F7A5F7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9076" y="2708219"/>
            <a:ext cx="3822700" cy="571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AE7847-5E43-F826-83C5-4479B46330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8221" y="3599699"/>
            <a:ext cx="4555984" cy="2983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2" name="Curved Connector 11">
            <a:extLst>
              <a:ext uri="{FF2B5EF4-FFF2-40B4-BE49-F238E27FC236}">
                <a16:creationId xmlns:a16="http://schemas.microsoft.com/office/drawing/2014/main" id="{551A262B-546F-9791-7C9D-E398FCFC3377}"/>
              </a:ext>
            </a:extLst>
          </p:cNvPr>
          <p:cNvCxnSpPr>
            <a:cxnSpLocks/>
            <a:endCxn id="8" idx="2"/>
          </p:cNvCxnSpPr>
          <p:nvPr/>
        </p:nvCxnSpPr>
        <p:spPr>
          <a:xfrm flipV="1">
            <a:off x="2109537" y="3279719"/>
            <a:ext cx="2420889" cy="1196028"/>
          </a:xfrm>
          <a:prstGeom prst="curvedConnector2">
            <a:avLst/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A2B41315-9279-C3E0-EBE4-E46F2D49417C}"/>
              </a:ext>
            </a:extLst>
          </p:cNvPr>
          <p:cNvCxnSpPr>
            <a:cxnSpLocks/>
            <a:stCxn id="8" idx="3"/>
            <a:endCxn id="10" idx="0"/>
          </p:cNvCxnSpPr>
          <p:nvPr/>
        </p:nvCxnSpPr>
        <p:spPr>
          <a:xfrm>
            <a:off x="6441776" y="2993969"/>
            <a:ext cx="424437" cy="605730"/>
          </a:xfrm>
          <a:prstGeom prst="curvedConnector2">
            <a:avLst/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D1BD39F9-20E8-43E6-F217-E5E84F3BA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5616" y="2560727"/>
            <a:ext cx="3149600" cy="2578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A2D185B9-0C35-82AD-30AD-71A817443C05}"/>
              </a:ext>
            </a:extLst>
          </p:cNvPr>
          <p:cNvCxnSpPr>
            <a:cxnSpLocks/>
            <a:endCxn id="21" idx="1"/>
          </p:cNvCxnSpPr>
          <p:nvPr/>
        </p:nvCxnSpPr>
        <p:spPr>
          <a:xfrm flipV="1">
            <a:off x="7276812" y="3849777"/>
            <a:ext cx="968804" cy="109748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2898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ABF0F-8120-BDA9-2E09-298A57065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 of office version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449F5-6FE3-17BC-7A7A-F738A0208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6294" y="1488483"/>
            <a:ext cx="5592352" cy="509519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Offers self-update as new versions become available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There is no need to follow each of the frequent updates!</a:t>
            </a:r>
            <a:br>
              <a:rPr lang="en-US" dirty="0"/>
            </a:br>
            <a:endParaRPr lang="en-US" dirty="0"/>
          </a:p>
          <a:p>
            <a:pPr marL="398463" lvl="1" indent="0">
              <a:buNone/>
            </a:pPr>
            <a:r>
              <a:rPr lang="en-US" dirty="0"/>
              <a:t>	    If it </a:t>
            </a:r>
            <a:r>
              <a:rPr lang="en-US" dirty="0" err="1"/>
              <a:t>ain’t</a:t>
            </a:r>
            <a:r>
              <a:rPr lang="en-US" dirty="0"/>
              <a:t> broke…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A053C4-157B-021A-A00F-878C64E0D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88" y="1488483"/>
            <a:ext cx="5813879" cy="3881033"/>
          </a:xfrm>
          <a:prstGeom prst="rect">
            <a:avLst/>
          </a:prstGeom>
        </p:spPr>
      </p:pic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1C8EA168-5C37-7E73-BDF1-8BC10602BC31}"/>
              </a:ext>
            </a:extLst>
          </p:cNvPr>
          <p:cNvCxnSpPr>
            <a:cxnSpLocks/>
          </p:cNvCxnSpPr>
          <p:nvPr/>
        </p:nvCxnSpPr>
        <p:spPr>
          <a:xfrm rot="10800000">
            <a:off x="3624944" y="5083629"/>
            <a:ext cx="2002971" cy="152400"/>
          </a:xfrm>
          <a:prstGeom prst="curvedConnector3">
            <a:avLst>
              <a:gd name="adj1" fmla="val 100544"/>
            </a:avLst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811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357AB-9915-67A1-4205-1A50D1698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 with ‘Home’ button or ‘Top Resources’ drop-down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B6066D-C505-5E80-8C6C-F3F174DF8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42" y="1034179"/>
            <a:ext cx="1320800" cy="73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9C93C9-9C44-94FA-3E1F-208AE1AED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810" y="813816"/>
            <a:ext cx="2565373" cy="2959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EB6804-EC5F-3948-6CE2-3562C909A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2853" y="737935"/>
            <a:ext cx="2387600" cy="2959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DB3782-D935-5E10-9D7A-FAC5F6995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1" y="3566082"/>
            <a:ext cx="4784892" cy="3187440"/>
          </a:xfrm>
          <a:prstGeom prst="rect">
            <a:avLst/>
          </a:prstGeom>
        </p:spPr>
      </p:pic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A1BFBDF7-53F0-8546-7440-EFCB345EC06E}"/>
              </a:ext>
            </a:extLst>
          </p:cNvPr>
          <p:cNvCxnSpPr>
            <a:cxnSpLocks/>
            <a:endCxn id="18" idx="0"/>
          </p:cNvCxnSpPr>
          <p:nvPr/>
        </p:nvCxnSpPr>
        <p:spPr>
          <a:xfrm rot="16200000" flipH="1">
            <a:off x="1291079" y="1701654"/>
            <a:ext cx="1571238" cy="1118364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58DE224A-51D9-8648-329B-84D948B58CB5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3293978" y="2217485"/>
            <a:ext cx="2618875" cy="108620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8982E79A-1191-15BE-C216-23E8EB6F7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75" y="3046455"/>
            <a:ext cx="5155610" cy="3770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9" name="Curved Connector 18">
            <a:extLst>
              <a:ext uri="{FF2B5EF4-FFF2-40B4-BE49-F238E27FC236}">
                <a16:creationId xmlns:a16="http://schemas.microsoft.com/office/drawing/2014/main" id="{F9098F4D-1FFF-90A8-9FAD-E2C4DA4EAD95}"/>
              </a:ext>
            </a:extLst>
          </p:cNvPr>
          <p:cNvCxnSpPr>
            <a:cxnSpLocks/>
          </p:cNvCxnSpPr>
          <p:nvPr/>
        </p:nvCxnSpPr>
        <p:spPr>
          <a:xfrm>
            <a:off x="1852878" y="1319620"/>
            <a:ext cx="838199" cy="264068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Curved Connector 22">
            <a:extLst>
              <a:ext uri="{FF2B5EF4-FFF2-40B4-BE49-F238E27FC236}">
                <a16:creationId xmlns:a16="http://schemas.microsoft.com/office/drawing/2014/main" id="{82C61679-B5ED-8713-E04A-20FD660160BF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5085347" y="4868779"/>
            <a:ext cx="1467854" cy="291023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3377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C2668-E8C4-31B6-70A8-F6FC13F1C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Archive Access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5B5AF7-542E-DA0D-74AB-C92AFDBC6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7" y="871956"/>
            <a:ext cx="4533900" cy="306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D19AEB-F11C-C714-FB99-AF67DD5CB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150" y="4132580"/>
            <a:ext cx="6680200" cy="2451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Curved Connector 6">
            <a:extLst>
              <a:ext uri="{FF2B5EF4-FFF2-40B4-BE49-F238E27FC236}">
                <a16:creationId xmlns:a16="http://schemas.microsoft.com/office/drawing/2014/main" id="{1EB8BDD0-B470-2AF1-3FB5-43F212151BF9}"/>
              </a:ext>
            </a:extLst>
          </p:cNvPr>
          <p:cNvCxnSpPr>
            <a:cxnSpLocks/>
          </p:cNvCxnSpPr>
          <p:nvPr/>
        </p:nvCxnSpPr>
        <p:spPr>
          <a:xfrm rot="16200000" flipH="1">
            <a:off x="4097923" y="3433846"/>
            <a:ext cx="858253" cy="712201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FC76719-7269-F0C9-B7B3-5BC89BBDDDE4}"/>
              </a:ext>
            </a:extLst>
          </p:cNvPr>
          <p:cNvSpPr txBox="1"/>
          <p:nvPr/>
        </p:nvSpPr>
        <p:spPr>
          <a:xfrm>
            <a:off x="5570886" y="1281324"/>
            <a:ext cx="331489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Note read-only controls unless we’re in control room</a:t>
            </a:r>
          </a:p>
        </p:txBody>
      </p:sp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7E412890-1169-B009-534F-02992C644644}"/>
              </a:ext>
            </a:extLst>
          </p:cNvPr>
          <p:cNvCxnSpPr>
            <a:cxnSpLocks/>
            <a:stCxn id="10" idx="1"/>
          </p:cNvCxnSpPr>
          <p:nvPr/>
        </p:nvCxnSpPr>
        <p:spPr>
          <a:xfrm rot="10800000">
            <a:off x="4643682" y="1452150"/>
            <a:ext cx="927205" cy="124640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9636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7F327-9708-48DE-5161-6F22D46FE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Logbook Support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9A082A-E8BD-61F8-9A5A-EC062DA73D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601079" y="965200"/>
            <a:ext cx="3086100" cy="246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842467-1E54-C881-BA40-66C5D44B0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705" y="152485"/>
            <a:ext cx="3909928" cy="424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4536A6-5AC7-A678-5BFA-22A233E74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4967" y="4865606"/>
            <a:ext cx="5465345" cy="1839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066AE565-4575-CCC8-B2DA-733039CA065C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2831432" y="2273829"/>
            <a:ext cx="1628273" cy="1006782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Curved Connector 12">
            <a:extLst>
              <a:ext uri="{FF2B5EF4-FFF2-40B4-BE49-F238E27FC236}">
                <a16:creationId xmlns:a16="http://schemas.microsoft.com/office/drawing/2014/main" id="{88F8CEAE-2F22-719F-327E-2A29ED62A872}"/>
              </a:ext>
            </a:extLst>
          </p:cNvPr>
          <p:cNvCxnSpPr>
            <a:cxnSpLocks/>
          </p:cNvCxnSpPr>
          <p:nvPr/>
        </p:nvCxnSpPr>
        <p:spPr>
          <a:xfrm rot="16200000" flipH="1">
            <a:off x="7567071" y="4937386"/>
            <a:ext cx="1328734" cy="244308"/>
          </a:xfrm>
          <a:prstGeom prst="curvedConnector3">
            <a:avLst>
              <a:gd name="adj1" fmla="val 95878"/>
            </a:avLst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BD27909-3691-23BD-5425-687E30B7AD92}"/>
              </a:ext>
            </a:extLst>
          </p:cNvPr>
          <p:cNvSpPr txBox="1"/>
          <p:nvPr/>
        </p:nvSpPr>
        <p:spPr>
          <a:xfrm>
            <a:off x="969571" y="3648100"/>
            <a:ext cx="2555508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”Create Log” from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Displays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Data Browser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Alarm Table (CCR)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855991-08FE-2AE9-3E1D-1E5761142EF8}"/>
              </a:ext>
            </a:extLst>
          </p:cNvPr>
          <p:cNvSpPr txBox="1"/>
          <p:nvPr/>
        </p:nvSpPr>
        <p:spPr>
          <a:xfrm>
            <a:off x="969571" y="5264255"/>
            <a:ext cx="4163319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Similar “email” option at beamlines,</a:t>
            </a:r>
            <a:br>
              <a:rPr lang="en-US" dirty="0">
                <a:solidFill>
                  <a:schemeClr val="bg1">
                    <a:lumMod val="65000"/>
                  </a:schemeClr>
                </a:solidFill>
                <a:latin typeface="+mn-lt"/>
              </a:rPr>
            </a:b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but getting hard to support</a:t>
            </a:r>
          </a:p>
        </p:txBody>
      </p:sp>
    </p:spTree>
    <p:extLst>
      <p:ext uri="{BB962C8B-B14F-4D97-AF65-F5344CB8AC3E}">
        <p14:creationId xmlns:p14="http://schemas.microsoft.com/office/powerpoint/2010/main" val="2096305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1FB8C-BE6F-C94F-EB34-95FFF38C8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6" y="75702"/>
            <a:ext cx="11430000" cy="539496"/>
          </a:xfrm>
        </p:spPr>
        <p:txBody>
          <a:bodyPr/>
          <a:lstStyle/>
          <a:p>
            <a:r>
              <a:rPr lang="en-US" dirty="0"/>
              <a:t>Auto-converted EDM Displays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56AB5B-974E-38DF-4F14-C5066F5B6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261" y="621025"/>
            <a:ext cx="1016000" cy="71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9664CC-F85D-0A78-D992-317395111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133" y="611710"/>
            <a:ext cx="2679530" cy="2016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8D5FB7-BFC9-200C-92B4-8ED799C17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4799" y="621025"/>
            <a:ext cx="4818309" cy="2279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F26551-B32C-9260-532C-E04AD18F8A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6308" y="2546353"/>
            <a:ext cx="4189751" cy="2822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2C6D25-9E2A-6DF8-5A3A-A242B1FCE5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1375" y="4240636"/>
            <a:ext cx="3733850" cy="2545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2074AB4-EFF0-CC03-CC37-82269630ED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1848" y="3073121"/>
            <a:ext cx="3795429" cy="3435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2" name="Curved Connector 21">
            <a:extLst>
              <a:ext uri="{FF2B5EF4-FFF2-40B4-BE49-F238E27FC236}">
                <a16:creationId xmlns:a16="http://schemas.microsoft.com/office/drawing/2014/main" id="{37D41753-62B1-D9FA-2CA4-A309761721B9}"/>
              </a:ext>
            </a:extLst>
          </p:cNvPr>
          <p:cNvCxnSpPr>
            <a:cxnSpLocks/>
          </p:cNvCxnSpPr>
          <p:nvPr/>
        </p:nvCxnSpPr>
        <p:spPr>
          <a:xfrm>
            <a:off x="1268083" y="1224951"/>
            <a:ext cx="802257" cy="502310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B5EC2F0E-C538-FD77-7F0F-003B3E8608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4935" y="1855530"/>
            <a:ext cx="649834" cy="1327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CA170445-B8FB-EC5D-3B18-62046999F1C7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3088257" y="1727261"/>
            <a:ext cx="1576542" cy="33380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>
            <a:extLst>
              <a:ext uri="{FF2B5EF4-FFF2-40B4-BE49-F238E27FC236}">
                <a16:creationId xmlns:a16="http://schemas.microsoft.com/office/drawing/2014/main" id="{A2DA0DD9-42E5-36E4-B2CC-F37F42142BB1}"/>
              </a:ext>
            </a:extLst>
          </p:cNvPr>
          <p:cNvCxnSpPr>
            <a:cxnSpLocks/>
          </p:cNvCxnSpPr>
          <p:nvPr/>
        </p:nvCxnSpPr>
        <p:spPr>
          <a:xfrm>
            <a:off x="6943024" y="2079734"/>
            <a:ext cx="2617778" cy="466619"/>
          </a:xfrm>
          <a:prstGeom prst="curvedConnector2">
            <a:avLst/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Curved Connector 30">
            <a:extLst>
              <a:ext uri="{FF2B5EF4-FFF2-40B4-BE49-F238E27FC236}">
                <a16:creationId xmlns:a16="http://schemas.microsoft.com/office/drawing/2014/main" id="{89B32D30-8963-0385-CE3F-437F109BBDE4}"/>
              </a:ext>
            </a:extLst>
          </p:cNvPr>
          <p:cNvCxnSpPr>
            <a:cxnSpLocks/>
            <a:endCxn id="21" idx="0"/>
          </p:cNvCxnSpPr>
          <p:nvPr/>
        </p:nvCxnSpPr>
        <p:spPr>
          <a:xfrm rot="10800000" flipV="1">
            <a:off x="4329564" y="1927677"/>
            <a:ext cx="2313143" cy="1145444"/>
          </a:xfrm>
          <a:prstGeom prst="curvedConnector2">
            <a:avLst/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Curved Connector 33">
            <a:extLst>
              <a:ext uri="{FF2B5EF4-FFF2-40B4-BE49-F238E27FC236}">
                <a16:creationId xmlns:a16="http://schemas.microsoft.com/office/drawing/2014/main" id="{499A1FB7-1FD4-8351-8B6F-2603CA05B3BC}"/>
              </a:ext>
            </a:extLst>
          </p:cNvPr>
          <p:cNvCxnSpPr>
            <a:cxnSpLocks/>
            <a:endCxn id="17" idx="0"/>
          </p:cNvCxnSpPr>
          <p:nvPr/>
        </p:nvCxnSpPr>
        <p:spPr>
          <a:xfrm rot="5400000">
            <a:off x="8608370" y="3912039"/>
            <a:ext cx="548527" cy="108666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8187A7B-E735-45A8-A95B-F07F0648DB45}"/>
              </a:ext>
            </a:extLst>
          </p:cNvPr>
          <p:cNvSpPr txBox="1"/>
          <p:nvPr/>
        </p:nvSpPr>
        <p:spPr>
          <a:xfrm>
            <a:off x="278277" y="5701525"/>
            <a:ext cx="1995913" cy="10895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i="1" dirty="0">
                <a:latin typeface="+mn-lt"/>
              </a:rPr>
              <a:t>Work on auto-converted displays is ongoing…</a:t>
            </a:r>
          </a:p>
        </p:txBody>
      </p:sp>
    </p:spTree>
    <p:extLst>
      <p:ext uri="{BB962C8B-B14F-4D97-AF65-F5344CB8AC3E}">
        <p14:creationId xmlns:p14="http://schemas.microsoft.com/office/powerpoint/2010/main" val="3374180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F7B58-8A14-9160-0EC6-5D527C09C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114682"/>
            <a:ext cx="11430000" cy="539496"/>
          </a:xfrm>
        </p:spPr>
        <p:txBody>
          <a:bodyPr/>
          <a:lstStyle/>
          <a:p>
            <a:r>
              <a:rPr lang="en-US" dirty="0"/>
              <a:t>Web displays: Simpler, but easier to reach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A97BE-0A86-9FBF-9952-D59F5CAB3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48907"/>
            <a:ext cx="11154473" cy="2480094"/>
          </a:xfrm>
        </p:spPr>
        <p:txBody>
          <a:bodyPr numCol="2"/>
          <a:lstStyle/>
          <a:p>
            <a:pPr marL="0" indent="0">
              <a:buNone/>
            </a:pPr>
            <a:r>
              <a:rPr lang="en-US" dirty="0"/>
              <a:t>EDM</a:t>
            </a:r>
          </a:p>
          <a:p>
            <a:pPr marL="0" indent="0">
              <a:buNone/>
            </a:pPr>
            <a:r>
              <a:rPr lang="en-US" sz="1800" dirty="0">
                <a:hlinkClick r:id="rId2"/>
              </a:rPr>
              <a:t>https://controlssoftware.sns.ornl.gov/wedm</a:t>
            </a:r>
            <a:endParaRPr lang="en-US" sz="1800" dirty="0"/>
          </a:p>
          <a:p>
            <a:pPr marL="0" indent="0">
              <a:buNone/>
            </a:pPr>
            <a:r>
              <a:rPr lang="en-US" sz="2000" dirty="0"/>
              <a:t>No waveforms (plots, images)!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Display Builder</a:t>
            </a:r>
          </a:p>
          <a:p>
            <a:pPr marL="0" indent="0">
              <a:buNone/>
            </a:pPr>
            <a:r>
              <a:rPr lang="en-US" sz="1800" dirty="0">
                <a:hlinkClick r:id="rId3"/>
              </a:rPr>
              <a:t>https://controlssoftware.sns.ornl.gov/dbwr</a:t>
            </a:r>
            <a:endParaRPr lang="en-US" dirty="0"/>
          </a:p>
          <a:p>
            <a:pPr marL="0" indent="0">
              <a:buNone/>
            </a:pPr>
            <a:r>
              <a:rPr lang="en-US" sz="2000" dirty="0"/>
              <a:t>No scripts!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D4AE16-E57A-2CFA-9E3C-22AF9E5E2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472" y="2755605"/>
            <a:ext cx="4661619" cy="2223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361D67-B998-A454-C6D7-192DE371AC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233" y="4102395"/>
            <a:ext cx="3115363" cy="2696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D30602-934E-525A-5348-23BCB323A1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8908" y="2395993"/>
            <a:ext cx="1668129" cy="2094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0C1C0D-635F-7D74-AC21-92C38D4A39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1511" y="2324045"/>
            <a:ext cx="3708256" cy="2480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0B5930-7332-EF59-91DA-3FA54BAD91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6843" y="3925123"/>
            <a:ext cx="4661619" cy="28736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B6E2022-4812-6CF5-E4F6-D007238B8B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9700" y="2395993"/>
            <a:ext cx="1668129" cy="2121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4787441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2F5672A-8E48-4F2B-AFFD-06832CDC34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1ABC137-F478-48AF-94F1-527234D6D2C9}">
  <ds:schemaRefs>
    <ds:schemaRef ds:uri="http://purl.org/dc/elements/1.1/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C1B16D9-2895-4E60-B926-D3761C9FEA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182</Words>
  <Application>Microsoft Macintosh PowerPoint</Application>
  <PresentationFormat>Widescreen</PresentationFormat>
  <Paragraphs>32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Arial Black</vt:lpstr>
      <vt:lpstr>Century Gothic</vt:lpstr>
      <vt:lpstr>Wingdings</vt:lpstr>
      <vt:lpstr>ORNL</vt:lpstr>
      <vt:lpstr>CS-Studio at SNS</vt:lpstr>
      <vt:lpstr>SNS Version of CSS</vt:lpstr>
      <vt:lpstr>Update of office version</vt:lpstr>
      <vt:lpstr>Start with ‘Home’ button or ‘Top Resources’ drop-down</vt:lpstr>
      <vt:lpstr>Archive Access</vt:lpstr>
      <vt:lpstr>Logbook Support</vt:lpstr>
      <vt:lpstr>Auto-converted EDM Displays</vt:lpstr>
      <vt:lpstr>Web displays: Simpler, but easier to reach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2018-07-12T19:30:01Z</dcterms:created>
  <dcterms:modified xsi:type="dcterms:W3CDTF">2026-06-19T13:41:14Z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